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70" r:id="rId5"/>
    <p:sldId id="272" r:id="rId6"/>
    <p:sldId id="273" r:id="rId7"/>
    <p:sldId id="274" r:id="rId8"/>
    <p:sldId id="260" r:id="rId9"/>
    <p:sldId id="261" r:id="rId10"/>
    <p:sldId id="259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34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25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1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20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6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7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19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CB5-A1CA-49E2-8513-2A8EF3138315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1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4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Crossed Lines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Don Steward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535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=4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=6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2703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=8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=10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4503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=6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=9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4195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=12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=15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6002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=8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=12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969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=16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=20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807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+2=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=10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+3=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=15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7621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6200000">
            <a:off x="-1081775" y="1558447"/>
            <a:ext cx="6804249" cy="3561594"/>
            <a:chOff x="1008111" y="1484784"/>
            <a:chExt cx="6804249" cy="3561594"/>
          </a:xfrm>
        </p:grpSpPr>
        <p:grpSp>
          <p:nvGrpSpPr>
            <p:cNvPr id="9" name="Group 8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" name="Rectangle 10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+4=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=20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1" name="Rectangle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410" r="-1025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TextBox 7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637551" y="1593945"/>
            <a:ext cx="6804249" cy="3561594"/>
            <a:chOff x="1008111" y="1484784"/>
            <a:chExt cx="6804249" cy="3561594"/>
          </a:xfrm>
        </p:grpSpPr>
        <p:grpSp>
          <p:nvGrpSpPr>
            <p:cNvPr id="15" name="Group 14"/>
            <p:cNvGrpSpPr/>
            <p:nvPr/>
          </p:nvGrpSpPr>
          <p:grpSpPr>
            <a:xfrm>
              <a:off x="1008111" y="1687715"/>
              <a:ext cx="6804249" cy="3358663"/>
              <a:chOff x="1152127" y="389276"/>
              <a:chExt cx="6804249" cy="3358663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5026" y="404664"/>
                <a:ext cx="3181350" cy="334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Two lines:</a:t>
                    </a:r>
                  </a:p>
                  <a:p>
                    <a:endParaRPr lang="en-GB" sz="1600" b="0" dirty="0" smtClean="0"/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0" smtClean="0">
                            <a:latin typeface="Cambria Math"/>
                          </a:rPr>
                          <m:t>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+5=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</m:oMath>
                    </a14:m>
                    <a:endParaRPr lang="en-GB" sz="20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and</a:t>
                    </a:r>
                  </a:p>
                  <a:p>
                    <a:r>
                      <a:rPr lang="en-GB" sz="1600" b="0" dirty="0" smtClean="0"/>
                      <a:t> 	</a:t>
                    </a:r>
                    <a14:m>
                      <m:oMath xmlns:m="http://schemas.openxmlformats.org/officeDocument/2006/math">
                        <m:r>
                          <a:rPr lang="en-GB" sz="20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000" b="0" i="1" smtClean="0">
                            <a:latin typeface="Cambria Math"/>
                          </a:rPr>
                          <m:t>+5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=25</m:t>
                        </m:r>
                      </m:oMath>
                    </a14:m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>
                        <a:latin typeface="Comic Sans MS" panose="030F0702030302020204" pitchFamily="66" charset="0"/>
                      </a:rPr>
                      <a:t>meet at point </a:t>
                    </a:r>
                    <a14:m>
                      <m:oMath xmlns:m="http://schemas.openxmlformats.org/officeDocument/2006/math">
                        <m:r>
                          <a:rPr lang="en-GB" sz="1600" i="1" dirty="0">
                            <a:latin typeface="Cambria Math"/>
                          </a:rPr>
                          <m:t>𝑃</m:t>
                        </m:r>
                      </m:oMath>
                    </a14:m>
                    <a:r>
                      <a:rPr lang="en-GB" sz="1600" dirty="0">
                        <a:latin typeface="Comic Sans MS" panose="030F0702030302020204" pitchFamily="66" charset="0"/>
                      </a:rPr>
                      <a:t>.</a:t>
                    </a:r>
                  </a:p>
                  <a:p>
                    <a:endParaRPr lang="en-GB" sz="1600" dirty="0" smtClean="0">
                      <a:latin typeface="Comic Sans MS" panose="030F0702030302020204" pitchFamily="66" charset="0"/>
                    </a:endParaRPr>
                  </a:p>
                  <a:p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Show, by using Pythagoras' theorem, that the triangle formed by the lines and the </a:t>
                    </a:r>
                    <a14:m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𝑎𝑥𝑖𝑠</m:t>
                        </m:r>
                      </m:oMath>
                    </a14:m>
                    <a:r>
                      <a:rPr lang="en-GB" sz="1600" dirty="0" smtClean="0">
                        <a:latin typeface="Comic Sans MS" panose="030F0702030302020204" pitchFamily="66" charset="0"/>
                      </a:rPr>
                      <a:t> is right-angled.</a:t>
                    </a:r>
                    <a:endParaRPr lang="en-GB" sz="16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2127" y="389276"/>
                    <a:ext cx="4355976" cy="297908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409" r="-818" b="-69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TextBox 15"/>
            <p:cNvSpPr txBox="1"/>
            <p:nvPr/>
          </p:nvSpPr>
          <p:spPr>
            <a:xfrm>
              <a:off x="3740683" y="1484784"/>
              <a:ext cx="1662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Crossed Lines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rot="16200000">
            <a:off x="3870007" y="6137589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8469226" y="614721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SIC_25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53667" y="1190187"/>
                <a:ext cx="4980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901139" y="1190187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903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85304"/>
            <a:ext cx="4202028" cy="441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60040" y="1317352"/>
                <a:ext cx="4932040" cy="34077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Two lines:</a:t>
                </a:r>
              </a:p>
              <a:p>
                <a:endParaRPr lang="en-GB" b="0" dirty="0" smtClean="0"/>
              </a:p>
              <a:p>
                <a:r>
                  <a:rPr lang="en-GB" b="0" dirty="0" smtClean="0"/>
                  <a:t> 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2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+4=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</m:oMath>
                </a14:m>
                <a:endParaRPr lang="en-GB" sz="2400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and</a:t>
                </a:r>
              </a:p>
              <a:p>
                <a:r>
                  <a:rPr lang="en-GB" b="0" dirty="0" smtClean="0"/>
                  <a:t> 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+2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=8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meet </a:t>
                </a:r>
                <a:r>
                  <a:rPr lang="en-GB" dirty="0" smtClean="0">
                    <a:latin typeface="Comic Sans MS" panose="030F0702030302020204" pitchFamily="66" charset="0"/>
                  </a:rPr>
                  <a:t>at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Show, by using Pythagoras' theorem, that the triangle formed by the lines and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/>
                      </a:rPr>
                      <m:t>𝒚</m:t>
                    </m:r>
                    <m:r>
                      <a:rPr lang="en-GB" sz="2000" b="1" i="1" dirty="0" smtClean="0">
                        <a:latin typeface="Cambria Math"/>
                      </a:rPr>
                      <m:t>−</m:t>
                    </m:r>
                    <m:r>
                      <a:rPr lang="en-GB" sz="2000" b="1" i="1" dirty="0" smtClean="0">
                        <a:latin typeface="Cambria Math"/>
                      </a:rPr>
                      <m:t>𝒂𝒙𝒊𝒔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is right-angled.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40" y="1317352"/>
                <a:ext cx="4932040" cy="3407792"/>
              </a:xfrm>
              <a:prstGeom prst="rect">
                <a:avLst/>
              </a:prstGeom>
              <a:blipFill rotWithShape="1">
                <a:blip r:embed="rId3"/>
                <a:stretch>
                  <a:fillRect l="-989" t="-716" b="-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04248" y="2689756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2689756"/>
                <a:ext cx="49802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203848" y="179039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Crossed Lines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123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85304"/>
            <a:ext cx="4202028" cy="441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60040" y="1124744"/>
                <a:ext cx="4932040" cy="44902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Solving the simultaneous equations yields the co-ordinates of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:</a:t>
                </a:r>
                <a:endParaRPr lang="en-GB" b="0" dirty="0" smtClean="0"/>
              </a:p>
              <a:p>
                <a:endParaRPr lang="en-GB" b="0" dirty="0" smtClean="0"/>
              </a:p>
              <a:p>
                <a:r>
                  <a:rPr lang="en-GB" b="0" dirty="0" smtClean="0"/>
                  <a:t> </a:t>
                </a:r>
                <a:r>
                  <a:rPr lang="en-GB" b="0" dirty="0" smtClean="0"/>
                  <a:t>	</a:t>
                </a:r>
                <a:r>
                  <a:rPr lang="en-GB" b="0" dirty="0" smtClean="0"/>
                  <a:t>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2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+4=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 smtClean="0">
                    <a:latin typeface="Comic Sans MS" panose="030F0702030302020204" pitchFamily="66" charset="0"/>
                  </a:rPr>
                  <a:t>(1)</a:t>
                </a:r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b="0" dirty="0" smtClean="0"/>
                  <a:t> 	</a:t>
                </a:r>
                <a:r>
                  <a:rPr lang="en-GB" b="0" dirty="0" smtClean="0"/>
                  <a:t>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+2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=8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 smtClean="0">
                    <a:latin typeface="Comic Sans MS" panose="030F0702030302020204" pitchFamily="66" charset="0"/>
                  </a:rPr>
                  <a:t>(2)</a:t>
                </a:r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Re-writing </a:t>
                </a:r>
                <a:r>
                  <a:rPr lang="en-GB" sz="1400" dirty="0" smtClean="0">
                    <a:latin typeface="Comic Sans MS" panose="030F0702030302020204" pitchFamily="66" charset="0"/>
                  </a:rPr>
                  <a:t>(1)</a:t>
                </a:r>
                <a:r>
                  <a:rPr lang="en-GB" dirty="0" smtClean="0">
                    <a:latin typeface="Comic Sans MS" panose="030F0702030302020204" pitchFamily="66" charset="0"/>
                  </a:rPr>
                  <a:t> gives:</a:t>
                </a:r>
              </a:p>
              <a:p>
                <a:r>
                  <a:rPr lang="en-GB" sz="2000" dirty="0"/>
                  <a:t> 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2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  =−4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	</a:t>
                </a:r>
                <a:r>
                  <a:rPr lang="en-GB" sz="2000" dirty="0" smtClean="0"/>
                  <a:t> 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+2</m:t>
                    </m:r>
                    <m:r>
                      <a:rPr lang="en-GB" sz="2400" i="1">
                        <a:latin typeface="Cambria Math"/>
                      </a:rPr>
                      <m:t>𝑥</m:t>
                    </m:r>
                    <m:r>
                      <a:rPr lang="en-GB" sz="2400" i="1">
                        <a:latin typeface="Cambria Math"/>
                      </a:rPr>
                      <m:t>=8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	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/>
                      </a:rPr>
                      <m:t>2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+4</m:t>
                    </m:r>
                    <m:r>
                      <a:rPr lang="en-GB" sz="2400" i="1">
                        <a:latin typeface="Cambria Math"/>
                      </a:rPr>
                      <m:t>𝑥</m:t>
                    </m:r>
                    <m:r>
                      <a:rPr lang="en-GB" sz="2400" i="1">
                        <a:latin typeface="Cambria Math"/>
                      </a:rPr>
                      <m:t>=16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 smtClean="0">
                    <a:latin typeface="Comic Sans MS" panose="030F0702030302020204" pitchFamily="66" charset="0"/>
                  </a:rPr>
                  <a:t>2x(2)</a:t>
                </a:r>
                <a:r>
                  <a:rPr lang="en-GB" sz="1400" dirty="0" smtClean="0">
                    <a:latin typeface="Calibri"/>
                  </a:rPr>
                  <a:t>→</a:t>
                </a:r>
                <a:r>
                  <a:rPr lang="en-GB" sz="1600" dirty="0" smtClean="0">
                    <a:latin typeface="Calibri"/>
                  </a:rPr>
                  <a:t>(3)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	</a:t>
                </a:r>
                <a:r>
                  <a:rPr lang="en-GB" sz="2400" dirty="0" smtClean="0"/>
                  <a:t>         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/>
                      </a:rPr>
                      <m:t>5</m:t>
                    </m:r>
                    <m:r>
                      <a:rPr lang="en-GB" sz="2400" i="1">
                        <a:latin typeface="Cambria Math"/>
                      </a:rPr>
                      <m:t>𝑥</m:t>
                    </m:r>
                    <m:r>
                      <a:rPr lang="en-GB" sz="2400" i="1">
                        <a:latin typeface="Cambria Math"/>
                      </a:rPr>
                      <m:t>=20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 smtClean="0">
                    <a:latin typeface="Comic Sans MS" panose="030F0702030302020204" pitchFamily="66" charset="0"/>
                  </a:rPr>
                  <a:t>(3)</a:t>
                </a:r>
                <a:r>
                  <a:rPr lang="en-GB" sz="1400" dirty="0" smtClean="0"/>
                  <a:t>-</a:t>
                </a:r>
                <a:r>
                  <a:rPr lang="en-GB" sz="1600" dirty="0" smtClean="0"/>
                  <a:t>(1)</a:t>
                </a:r>
              </a:p>
              <a:p>
                <a:r>
                  <a:rPr lang="en-GB" sz="2400" dirty="0" smtClean="0"/>
                  <a:t>	          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𝑥</m:t>
                    </m:r>
                    <m:r>
                      <a:rPr lang="en-GB" sz="2400" i="1">
                        <a:latin typeface="Cambria Math"/>
                      </a:rPr>
                      <m:t>=4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    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40" y="1124744"/>
                <a:ext cx="4932040" cy="4490204"/>
              </a:xfrm>
              <a:prstGeom prst="rect">
                <a:avLst/>
              </a:prstGeom>
              <a:blipFill rotWithShape="1">
                <a:blip r:embed="rId3"/>
                <a:stretch>
                  <a:fillRect l="-989" t="-5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04248" y="2689756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2689756"/>
                <a:ext cx="49802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377386" y="3606300"/>
                <a:ext cx="10357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4,0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386" y="3606300"/>
                <a:ext cx="103573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203848" y="179039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Crossed Lines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931381" y="1676872"/>
            <a:ext cx="1675194" cy="920337"/>
            <a:chOff x="5860131" y="1546247"/>
            <a:chExt cx="1675194" cy="9203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Rectangle 15"/>
                <p:cNvSpPr/>
                <p:nvPr/>
              </p:nvSpPr>
              <p:spPr>
                <a:xfrm>
                  <a:off x="6183929" y="1546247"/>
                  <a:ext cx="13513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>
                            <a:latin typeface="Cambria Math"/>
                          </a:rPr>
                          <m:t>𝑦</m:t>
                        </m:r>
                        <m:r>
                          <a:rPr lang="en-GB" i="1">
                            <a:latin typeface="Cambria Math"/>
                          </a:rPr>
                          <m:t>+2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  <m:r>
                          <a:rPr lang="en-GB" i="1">
                            <a:latin typeface="Cambria Math"/>
                          </a:rPr>
                          <m:t>=8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3929" y="1546247"/>
                  <a:ext cx="135139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16493606">
              <a:off x="5830686" y="1779718"/>
              <a:ext cx="716311" cy="657422"/>
            </a:xfrm>
            <a:prstGeom prst="arc">
              <a:avLst>
                <a:gd name="adj1" fmla="val 17765565"/>
                <a:gd name="adj2" fmla="val 0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28711" y="3784618"/>
            <a:ext cx="1774408" cy="866131"/>
            <a:chOff x="5567461" y="4069618"/>
            <a:chExt cx="1774408" cy="86613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Rectangle 18"/>
                <p:cNvSpPr/>
                <p:nvPr/>
              </p:nvSpPr>
              <p:spPr>
                <a:xfrm>
                  <a:off x="5991103" y="4566417"/>
                  <a:ext cx="135076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>
                            <a:latin typeface="Cambria Math"/>
                          </a:rPr>
                          <m:t>2</m:t>
                        </m:r>
                        <m:r>
                          <a:rPr lang="en-GB" i="1">
                            <a:latin typeface="Cambria Math"/>
                          </a:rPr>
                          <m:t>𝑦</m:t>
                        </m:r>
                        <m:r>
                          <a:rPr lang="en-GB" i="1">
                            <a:latin typeface="Cambria Math"/>
                          </a:rPr>
                          <m:t>+4=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19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1103" y="4566417"/>
                  <a:ext cx="135076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8960388">
              <a:off x="5567461" y="4069618"/>
              <a:ext cx="716311" cy="657422"/>
            </a:xfrm>
            <a:prstGeom prst="arc">
              <a:avLst>
                <a:gd name="adj1" fmla="val 17765565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77983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85304"/>
            <a:ext cx="4202028" cy="441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60040" y="1124744"/>
                <a:ext cx="4932040" cy="2920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co-ordinates of point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are given by:</a:t>
                </a:r>
                <a:endParaRPr lang="en-GB" b="0" dirty="0" smtClean="0"/>
              </a:p>
              <a:p>
                <a:endParaRPr lang="en-GB" b="0" dirty="0" smtClean="0"/>
              </a:p>
              <a:p>
                <a:r>
                  <a:rPr lang="en-GB" b="0" dirty="0" smtClean="0"/>
                  <a:t> </a:t>
                </a:r>
                <a:r>
                  <a:rPr lang="en-GB" b="0" dirty="0" smtClean="0"/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en-GB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8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		</a:t>
                </a:r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b="0" dirty="0" smtClean="0"/>
                  <a:t> </a:t>
                </a:r>
                <a:r>
                  <a:rPr lang="en-GB" b="0" dirty="0" smtClean="0"/>
                  <a:t>		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=8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	</a:t>
                </a:r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co-ordinates of point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𝑅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are given by</a:t>
                </a:r>
                <a:r>
                  <a:rPr lang="en-GB" dirty="0" smtClean="0">
                    <a:latin typeface="Comic Sans MS" panose="030F0702030302020204" pitchFamily="66" charset="0"/>
                  </a:rPr>
                  <a:t>:</a:t>
                </a:r>
              </a:p>
              <a:p>
                <a:endParaRPr lang="en-GB" dirty="0"/>
              </a:p>
              <a:p>
                <a:r>
                  <a:rPr lang="en-GB" sz="2000" dirty="0"/>
                  <a:t> 	</a:t>
                </a:r>
                <a:r>
                  <a:rPr lang="en-GB" sz="20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2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+4  </m:t>
                    </m:r>
                    <m:r>
                      <a:rPr lang="en-GB" sz="2400" i="1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</a:t>
                </a:r>
              </a:p>
              <a:p>
                <a:r>
                  <a:rPr lang="en-GB" sz="2000" dirty="0"/>
                  <a:t> 	</a:t>
                </a:r>
                <a:r>
                  <a:rPr lang="en-GB" sz="2000" dirty="0" smtClean="0"/>
                  <a:t>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=−2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40" y="1124744"/>
                <a:ext cx="4932040" cy="2920543"/>
              </a:xfrm>
              <a:prstGeom prst="rect">
                <a:avLst/>
              </a:prstGeom>
              <a:blipFill rotWithShape="1">
                <a:blip r:embed="rId3"/>
                <a:stretch>
                  <a:fillRect l="-989" t="-1044" b="-10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04248" y="2689756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2689756"/>
                <a:ext cx="49802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937881" y="1326619"/>
                <a:ext cx="5189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881" y="1326619"/>
                <a:ext cx="51898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910199" y="4293477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199" y="4293477"/>
                <a:ext cx="506164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4440766" y="3219476"/>
            <a:ext cx="4621294" cy="523220"/>
            <a:chOff x="4440766" y="3219476"/>
            <a:chExt cx="4621294" cy="52322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4440766" y="3351382"/>
              <a:ext cx="4430102" cy="0"/>
            </a:xfrm>
            <a:prstGeom prst="line">
              <a:avLst/>
            </a:prstGeom>
            <a:ln w="28575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8593983" y="3219476"/>
                  <a:ext cx="46807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93983" y="3219476"/>
                  <a:ext cx="468077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5411233" y="742444"/>
            <a:ext cx="476648" cy="4410055"/>
            <a:chOff x="5411233" y="742444"/>
            <a:chExt cx="476648" cy="4410055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5411233" y="1039679"/>
              <a:ext cx="5130" cy="4112820"/>
            </a:xfrm>
            <a:prstGeom prst="line">
              <a:avLst/>
            </a:prstGeom>
            <a:ln w="28575"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414931" y="742444"/>
                  <a:ext cx="47295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4931" y="742444"/>
                  <a:ext cx="472950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Isosceles Triangle 12"/>
          <p:cNvSpPr/>
          <p:nvPr/>
        </p:nvSpPr>
        <p:spPr>
          <a:xfrm rot="19205124">
            <a:off x="4417199" y="1855768"/>
            <a:ext cx="2012138" cy="2404728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377386" y="3606300"/>
                <a:ext cx="10357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4,0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386" y="3606300"/>
                <a:ext cx="1035733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5651406" y="1265664"/>
                <a:ext cx="10357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0,8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1406" y="1265664"/>
                <a:ext cx="1035733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370014" y="4555087"/>
                <a:ext cx="13632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0,−2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014" y="4555087"/>
                <a:ext cx="1363257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203848" y="179039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Crossed Lines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931381" y="1676872"/>
            <a:ext cx="1675194" cy="920337"/>
            <a:chOff x="5860131" y="1546247"/>
            <a:chExt cx="1675194" cy="9203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Rectangle 42"/>
                <p:cNvSpPr/>
                <p:nvPr/>
              </p:nvSpPr>
              <p:spPr>
                <a:xfrm>
                  <a:off x="6183929" y="1546247"/>
                  <a:ext cx="13513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>
                            <a:latin typeface="Cambria Math"/>
                          </a:rPr>
                          <m:t>𝑦</m:t>
                        </m:r>
                        <m:r>
                          <a:rPr lang="en-GB" i="1">
                            <a:latin typeface="Cambria Math"/>
                          </a:rPr>
                          <m:t>+2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  <m:r>
                          <a:rPr lang="en-GB" i="1">
                            <a:latin typeface="Cambria Math"/>
                          </a:rPr>
                          <m:t>=8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43" name="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3929" y="1546247"/>
                  <a:ext cx="1351396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Arc 43"/>
            <p:cNvSpPr/>
            <p:nvPr/>
          </p:nvSpPr>
          <p:spPr>
            <a:xfrm rot="16493606">
              <a:off x="5830686" y="1779718"/>
              <a:ext cx="716311" cy="657422"/>
            </a:xfrm>
            <a:prstGeom prst="arc">
              <a:avLst>
                <a:gd name="adj1" fmla="val 17765565"/>
                <a:gd name="adj2" fmla="val 0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828711" y="3784618"/>
            <a:ext cx="1774408" cy="866131"/>
            <a:chOff x="5567461" y="4069618"/>
            <a:chExt cx="1774408" cy="86613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" name="Rectangle 45"/>
                <p:cNvSpPr/>
                <p:nvPr/>
              </p:nvSpPr>
              <p:spPr>
                <a:xfrm>
                  <a:off x="5991103" y="4566417"/>
                  <a:ext cx="135076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>
                            <a:latin typeface="Cambria Math"/>
                          </a:rPr>
                          <m:t>2</m:t>
                        </m:r>
                        <m:r>
                          <a:rPr lang="en-GB" i="1">
                            <a:latin typeface="Cambria Math"/>
                          </a:rPr>
                          <m:t>𝑦</m:t>
                        </m:r>
                        <m:r>
                          <a:rPr lang="en-GB" i="1">
                            <a:latin typeface="Cambria Math"/>
                          </a:rPr>
                          <m:t>+4=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46" name="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1103" y="4566417"/>
                  <a:ext cx="1350766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Arc 46"/>
            <p:cNvSpPr/>
            <p:nvPr/>
          </p:nvSpPr>
          <p:spPr>
            <a:xfrm rot="8960388">
              <a:off x="5567461" y="4069618"/>
              <a:ext cx="716311" cy="657422"/>
            </a:xfrm>
            <a:prstGeom prst="arc">
              <a:avLst>
                <a:gd name="adj1" fmla="val 17765565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5153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0" grpId="0"/>
      <p:bldP spid="11" grpId="0"/>
      <p:bldP spid="13" grpId="0" animBg="1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3848" y="179039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Crossed Lines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4" name="TextBox 2053"/>
              <p:cNvSpPr txBox="1"/>
              <p:nvPr/>
            </p:nvSpPr>
            <p:spPr>
              <a:xfrm>
                <a:off x="273132" y="1296038"/>
                <a:ext cx="3681351" cy="49108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We need to show that this triangle is right-angled.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If it is right-angled then: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20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80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Since this is true we can conclude that triangle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𝑃𝑄𝑅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is a right-angled triangle.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Is there a relationship between the gradients of the two lines you were given?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054" name="TextBox 20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32" y="1296038"/>
                <a:ext cx="3681351" cy="4910896"/>
              </a:xfrm>
              <a:prstGeom prst="rect">
                <a:avLst/>
              </a:prstGeom>
              <a:blipFill rotWithShape="1">
                <a:blip r:embed="rId2"/>
                <a:stretch>
                  <a:fillRect l="-1490" t="-497" b="-1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7125582" y="3081665"/>
                <a:ext cx="498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582" y="3081665"/>
                <a:ext cx="49802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756048" y="763419"/>
                <a:ext cx="5189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048" y="763419"/>
                <a:ext cx="51898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4756048" y="4818677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048" y="4818677"/>
                <a:ext cx="506164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Isosceles Triangle 28"/>
          <p:cNvSpPr/>
          <p:nvPr/>
        </p:nvSpPr>
        <p:spPr>
          <a:xfrm rot="19205124">
            <a:off x="4417199" y="1855768"/>
            <a:ext cx="2012138" cy="2404728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7386473" y="3053178"/>
                <a:ext cx="10357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4,0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473" y="3053178"/>
                <a:ext cx="103573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5085086" y="763419"/>
                <a:ext cx="10357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0,8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086" y="763419"/>
                <a:ext cx="1035733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085086" y="4807558"/>
                <a:ext cx="13632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0,−2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086" y="4807558"/>
                <a:ext cx="136325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4756048" y="1490378"/>
            <a:ext cx="494046" cy="3135508"/>
            <a:chOff x="4756048" y="1490378"/>
            <a:chExt cx="494046" cy="3135508"/>
          </a:xfrm>
        </p:grpSpPr>
        <p:cxnSp>
          <p:nvCxnSpPr>
            <p:cNvPr id="33" name="Straight Arrow Connector 32"/>
            <p:cNvCxnSpPr/>
            <p:nvPr/>
          </p:nvCxnSpPr>
          <p:spPr>
            <a:xfrm flipH="1">
              <a:off x="5198178" y="1490378"/>
              <a:ext cx="332" cy="313550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4756048" y="318260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6048" y="3182600"/>
                  <a:ext cx="49404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5374205" y="4439375"/>
            <a:ext cx="1606610" cy="369332"/>
            <a:chOff x="5374205" y="4439375"/>
            <a:chExt cx="1606610" cy="36933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5374205" y="4768581"/>
              <a:ext cx="1606610" cy="1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5965323" y="4439375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5323" y="4439375"/>
                  <a:ext cx="36580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5374189" y="1302400"/>
            <a:ext cx="1606610" cy="369332"/>
            <a:chOff x="5374189" y="1302400"/>
            <a:chExt cx="1606610" cy="369332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5374189" y="1350947"/>
              <a:ext cx="1606610" cy="1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5963348" y="130240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3348" y="1302400"/>
                  <a:ext cx="365806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/>
          <p:cNvGrpSpPr/>
          <p:nvPr/>
        </p:nvGrpSpPr>
        <p:grpSpPr>
          <a:xfrm>
            <a:off x="6840123" y="1489163"/>
            <a:ext cx="365806" cy="1844587"/>
            <a:chOff x="6840123" y="1489163"/>
            <a:chExt cx="365806" cy="1844587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7158939" y="1489163"/>
              <a:ext cx="1" cy="1844587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6840123" y="2345425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0123" y="2345425"/>
                  <a:ext cx="365806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/>
          <p:cNvGrpSpPr/>
          <p:nvPr/>
        </p:nvGrpSpPr>
        <p:grpSpPr>
          <a:xfrm>
            <a:off x="6838148" y="3328166"/>
            <a:ext cx="365806" cy="1307246"/>
            <a:chOff x="6838148" y="3328166"/>
            <a:chExt cx="365806" cy="1307246"/>
          </a:xfrm>
        </p:grpSpPr>
        <p:cxnSp>
          <p:nvCxnSpPr>
            <p:cNvPr id="35" name="Straight Arrow Connector 34"/>
            <p:cNvCxnSpPr/>
            <p:nvPr/>
          </p:nvCxnSpPr>
          <p:spPr>
            <a:xfrm flipH="1">
              <a:off x="7158939" y="3328166"/>
              <a:ext cx="1" cy="1307246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6838148" y="395845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8148" y="3958450"/>
                  <a:ext cx="365806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6066273" y="1999075"/>
                <a:ext cx="645626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80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273" y="1999075"/>
                <a:ext cx="645626" cy="40197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5957423" y="3944600"/>
                <a:ext cx="645626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7423" y="3944600"/>
                <a:ext cx="645626" cy="40197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3731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uiExpand="1" build="p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85304"/>
            <a:ext cx="4202028" cy="441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179039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Crossed Lines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4" name="TextBox 2053"/>
              <p:cNvSpPr txBox="1"/>
              <p:nvPr/>
            </p:nvSpPr>
            <p:spPr>
              <a:xfrm>
                <a:off x="273133" y="963538"/>
                <a:ext cx="4726380" cy="4903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Is there a relationship between </a:t>
                </a: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the gradients of the two lines </a:t>
                </a: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you were given?</a:t>
                </a: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The equations:</a:t>
                </a:r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  <a:r>
                  <a:rPr lang="en-GB" dirty="0" smtClean="0">
                    <a:latin typeface="Comic Sans MS" panose="030F0702030302020204" pitchFamily="66" charset="0"/>
                  </a:rPr>
                  <a:t>	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2</m:t>
                    </m:r>
                    <m:r>
                      <a:rPr lang="en-GB" i="1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+4=</m:t>
                    </m:r>
                    <m:r>
                      <a:rPr lang="en-GB" i="1">
                        <a:latin typeface="Cambria Math"/>
                      </a:rPr>
                      <m:t>𝑥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:r>
                  <a:rPr lang="en-GB" dirty="0" smtClean="0"/>
                  <a:t>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+2</m:t>
                    </m:r>
                    <m:r>
                      <a:rPr lang="en-GB" i="1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=8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can be re-written as:</a:t>
                </a:r>
              </a:p>
              <a:p>
                <a:pPr/>
                <a:r>
                  <a:rPr lang="en-GB" dirty="0" smtClean="0"/>
                  <a:t> 	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−2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:r>
                  <a:rPr lang="en-GB" dirty="0" smtClean="0"/>
                  <a:t>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=−2</m:t>
                    </m:r>
                    <m:r>
                      <a:rPr lang="en-GB" i="1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8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The product of the gradients is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That is,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GB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GB" b="0" i="1" smtClean="0">
                        <a:latin typeface="Cambria Math"/>
                        <a:ea typeface="Cambria Math"/>
                      </a:rPr>
                      <m:t>=−1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This is always true for perpendicular lines.</a:t>
                </a:r>
              </a:p>
              <a:p>
                <a:pPr algn="ctr"/>
                <a:r>
                  <a:rPr lang="en-GB" b="1" dirty="0" smtClean="0">
                    <a:latin typeface="Comic Sans MS" panose="030F0702030302020204" pitchFamily="66" charset="0"/>
                  </a:rPr>
                  <a:t>Can you prove it?</a:t>
                </a:r>
                <a:endParaRPr lang="en-GB" b="1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054" name="TextBox 20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33" y="963538"/>
                <a:ext cx="4726380" cy="4903458"/>
              </a:xfrm>
              <a:prstGeom prst="rect">
                <a:avLst/>
              </a:prstGeom>
              <a:blipFill rotWithShape="1">
                <a:blip r:embed="rId3"/>
                <a:stretch>
                  <a:fillRect l="-1161" t="-498" r="-1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5931381" y="1676872"/>
            <a:ext cx="1675194" cy="920337"/>
            <a:chOff x="5860131" y="1546247"/>
            <a:chExt cx="1675194" cy="9203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Rectangle 41"/>
                <p:cNvSpPr/>
                <p:nvPr/>
              </p:nvSpPr>
              <p:spPr>
                <a:xfrm>
                  <a:off x="6183929" y="1546247"/>
                  <a:ext cx="13513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>
                            <a:latin typeface="Cambria Math"/>
                          </a:rPr>
                          <m:t>𝑦</m:t>
                        </m:r>
                        <m:r>
                          <a:rPr lang="en-GB" i="1">
                            <a:latin typeface="Cambria Math"/>
                          </a:rPr>
                          <m:t>+2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  <m:r>
                          <a:rPr lang="en-GB" i="1">
                            <a:latin typeface="Cambria Math"/>
                          </a:rPr>
                          <m:t>=8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3929" y="1546247"/>
                  <a:ext cx="135139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Arc 42"/>
            <p:cNvSpPr/>
            <p:nvPr/>
          </p:nvSpPr>
          <p:spPr>
            <a:xfrm rot="16493606">
              <a:off x="5830686" y="1779718"/>
              <a:ext cx="716311" cy="657422"/>
            </a:xfrm>
            <a:prstGeom prst="arc">
              <a:avLst>
                <a:gd name="adj1" fmla="val 17765565"/>
                <a:gd name="adj2" fmla="val 0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828711" y="3784618"/>
            <a:ext cx="1774408" cy="866131"/>
            <a:chOff x="5567461" y="4069618"/>
            <a:chExt cx="1774408" cy="86613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Rectangle 51"/>
                <p:cNvSpPr/>
                <p:nvPr/>
              </p:nvSpPr>
              <p:spPr>
                <a:xfrm>
                  <a:off x="5991103" y="4566417"/>
                  <a:ext cx="135076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>
                            <a:latin typeface="Cambria Math"/>
                          </a:rPr>
                          <m:t>2</m:t>
                        </m:r>
                        <m:r>
                          <a:rPr lang="en-GB" i="1">
                            <a:latin typeface="Cambria Math"/>
                          </a:rPr>
                          <m:t>𝑦</m:t>
                        </m:r>
                        <m:r>
                          <a:rPr lang="en-GB" i="1">
                            <a:latin typeface="Cambria Math"/>
                          </a:rPr>
                          <m:t>+4=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52" name="Rectangle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1103" y="4566417"/>
                  <a:ext cx="1350766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Arc 52"/>
            <p:cNvSpPr/>
            <p:nvPr/>
          </p:nvSpPr>
          <p:spPr>
            <a:xfrm rot="8960388">
              <a:off x="5567461" y="4069618"/>
              <a:ext cx="716311" cy="657422"/>
            </a:xfrm>
            <a:prstGeom prst="arc">
              <a:avLst>
                <a:gd name="adj1" fmla="val 17765565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859225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85304"/>
            <a:ext cx="4202028" cy="441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179039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Crossed Lines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4" name="TextBox 2053"/>
              <p:cNvSpPr txBox="1"/>
              <p:nvPr/>
            </p:nvSpPr>
            <p:spPr>
              <a:xfrm>
                <a:off x="1080633" y="963538"/>
                <a:ext cx="3871377" cy="54314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gradient of line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is: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 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 gradient of line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</m:t>
                        </m:r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Note the negative sign since the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-value has decreased by an amount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So the product is: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i="1">
                        <a:latin typeface="Cambria Math"/>
                      </a:rPr>
                      <m:t>=−1</m:t>
                    </m:r>
                  </m:oMath>
                </a14:m>
                <a:endParaRPr lang="en-GB" dirty="0"/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And this is independent of the values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  <a:endParaRPr lang="en-GB" b="1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054" name="TextBox 20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633" y="963538"/>
                <a:ext cx="3871377" cy="5431423"/>
              </a:xfrm>
              <a:prstGeom prst="rect">
                <a:avLst/>
              </a:prstGeom>
              <a:blipFill rotWithShape="1">
                <a:blip r:embed="rId3"/>
                <a:stretch>
                  <a:fillRect l="-1260" t="-449" b="-8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Isosceles Triangle 1"/>
          <p:cNvSpPr/>
          <p:nvPr/>
        </p:nvSpPr>
        <p:spPr>
          <a:xfrm>
            <a:off x="7125198" y="1888196"/>
            <a:ext cx="1603168" cy="1335660"/>
          </a:xfrm>
          <a:prstGeom prst="triangle">
            <a:avLst>
              <a:gd name="adj" fmla="val 10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6200000">
            <a:off x="5318223" y="1648721"/>
            <a:ext cx="1603168" cy="1335660"/>
          </a:xfrm>
          <a:prstGeom prst="triangle">
            <a:avLst>
              <a:gd name="adj" fmla="val 10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778338" y="3194467"/>
                <a:ext cx="3714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338" y="3194467"/>
                <a:ext cx="37144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778863" y="2123742"/>
                <a:ext cx="37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863" y="2123742"/>
                <a:ext cx="37144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898138" y="1136142"/>
                <a:ext cx="367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138" y="1136142"/>
                <a:ext cx="36766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8698663" y="2452292"/>
                <a:ext cx="367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8663" y="2452292"/>
                <a:ext cx="36766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518598" y="4482964"/>
                <a:ext cx="4630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dirty="0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8598" y="4482964"/>
                <a:ext cx="46301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606623" y="4482964"/>
                <a:ext cx="4683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dirty="0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6623" y="4482964"/>
                <a:ext cx="468333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4073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295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642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359</Words>
  <Application>Microsoft Office PowerPoint</Application>
  <PresentationFormat>On-screen Show (4:3)</PresentationFormat>
  <Paragraphs>309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Crossed 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Crossed Lines</dc:title>
  <dc:creator>John</dc:creator>
  <cp:lastModifiedBy>John</cp:lastModifiedBy>
  <cp:revision>27</cp:revision>
  <cp:lastPrinted>2015-03-20T15:57:57Z</cp:lastPrinted>
  <dcterms:created xsi:type="dcterms:W3CDTF">2015-01-18T19:46:07Z</dcterms:created>
  <dcterms:modified xsi:type="dcterms:W3CDTF">2016-04-03T15:27:38Z</dcterms:modified>
</cp:coreProperties>
</file>